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BAC"/>
    <a:srgbClr val="3369A2"/>
    <a:srgbClr val="43266C"/>
    <a:srgbClr val="452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7" autoAdjust="0"/>
    <p:restoredTop sz="94650"/>
  </p:normalViewPr>
  <p:slideViewPr>
    <p:cSldViewPr snapToGrid="0" snapToObjects="1">
      <p:cViewPr varScale="1">
        <p:scale>
          <a:sx n="26" d="100"/>
          <a:sy n="26" d="100"/>
        </p:scale>
        <p:origin x="228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9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8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6D26-61A8-B64B-8A65-F2FB3726A5B9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7BDE-DB8B-B045-9D27-0CE1DE0F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1282700" y="14327229"/>
            <a:ext cx="9372600" cy="6400800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69028E"/>
              </a:solidFill>
            </a:endParaRP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id="{408F834C-2978-4D1E-8221-CF46B9D4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12974679"/>
            <a:ext cx="9372600" cy="884448"/>
          </a:xfrm>
          <a:prstGeom prst="rect">
            <a:avLst/>
          </a:prstGeom>
          <a:solidFill>
            <a:srgbClr val="8C7BAC"/>
          </a:solidFill>
          <a:ln w="9525">
            <a:noFill/>
            <a:miter lim="800000"/>
            <a:headEnd/>
            <a:tailEnd/>
          </a:ln>
          <a:effectLst/>
        </p:spPr>
        <p:txBody>
          <a:bodyPr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PROJECT AIM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Figtree" pitchFamily="2" charset="0"/>
            </a:endParaRP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8E0373DB-8D4D-45BA-AB26-230B18CD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5366295"/>
            <a:ext cx="9372600" cy="915225"/>
          </a:xfrm>
          <a:prstGeom prst="rect">
            <a:avLst/>
          </a:prstGeom>
          <a:solidFill>
            <a:srgbClr val="8C7BA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BACKGROUND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Figtree" pitchFamily="2" charset="0"/>
            </a:endParaRP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F21DA57F-608F-4E57-9718-0F83D440B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7743" y="22957013"/>
            <a:ext cx="18056225" cy="884448"/>
          </a:xfrm>
          <a:prstGeom prst="rect">
            <a:avLst/>
          </a:prstGeom>
          <a:solidFill>
            <a:srgbClr val="8C7BAC"/>
          </a:solidFill>
          <a:ln w="9525">
            <a:noFill/>
            <a:miter lim="800000"/>
            <a:headEnd/>
            <a:tailEnd/>
          </a:ln>
          <a:effectLst/>
        </p:spPr>
        <p:txBody>
          <a:bodyPr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RESULTS/OUTCOMES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Figtree" pitchFamily="2" charset="0"/>
            </a:endParaRP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47841364-4130-4C33-88DF-66099BFF1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24" y="5363950"/>
            <a:ext cx="9928225" cy="884448"/>
          </a:xfrm>
          <a:prstGeom prst="rect">
            <a:avLst/>
          </a:prstGeom>
          <a:solidFill>
            <a:srgbClr val="8C7BAC"/>
          </a:solidFill>
          <a:ln w="9525">
            <a:solidFill>
              <a:srgbClr val="3369A2"/>
            </a:solidFill>
            <a:miter lim="800000"/>
            <a:headEnd/>
            <a:tailEnd/>
          </a:ln>
          <a:effectLst/>
        </p:spPr>
        <p:txBody>
          <a:bodyPr wrap="square"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LESSONS LEARNED</a:t>
            </a:r>
            <a:endParaRPr lang="en-US" sz="4800" b="1" dirty="0">
              <a:latin typeface="Figtree" pitchFamily="2" charset="0"/>
            </a:endParaRP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12433908" y="24142742"/>
            <a:ext cx="17991138" cy="3886200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728663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728663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728663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69028E"/>
              </a:solidFill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32623124" y="6623991"/>
            <a:ext cx="9998075" cy="8407293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922338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922338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922338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922338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922338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2338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2338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2338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2338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69028E"/>
              </a:solidFill>
            </a:endParaRPr>
          </a:p>
        </p:txBody>
      </p:sp>
      <p:sp>
        <p:nvSpPr>
          <p:cNvPr id="21" name="Text Box 51">
            <a:extLst>
              <a:ext uri="{FF2B5EF4-FFF2-40B4-BE49-F238E27FC236}">
                <a16:creationId xmlns:a16="http://schemas.microsoft.com/office/drawing/2014/main" id="{BA5B44BE-A193-41D3-8066-D385510E2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7100" y="15592466"/>
            <a:ext cx="9998074" cy="884448"/>
          </a:xfrm>
          <a:prstGeom prst="rect">
            <a:avLst/>
          </a:prstGeom>
          <a:solidFill>
            <a:srgbClr val="8C7BA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NEXT STEPS</a:t>
            </a:r>
            <a:endParaRPr lang="en-US" sz="4800" b="1" dirty="0">
              <a:latin typeface="Figtree" pitchFamily="2" charset="0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32623125" y="16751341"/>
            <a:ext cx="10058400" cy="8035926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2978150" algn="l"/>
                <a:tab pos="5954713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2978150" algn="l"/>
                <a:tab pos="5954713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2978150" algn="l"/>
                <a:tab pos="5954713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000000"/>
              </a:solidFill>
            </a:endParaRPr>
          </a:p>
        </p:txBody>
      </p:sp>
      <p:sp>
        <p:nvSpPr>
          <p:cNvPr id="23" name="Text Box 53">
            <a:extLst>
              <a:ext uri="{FF2B5EF4-FFF2-40B4-BE49-F238E27FC236}">
                <a16:creationId xmlns:a16="http://schemas.microsoft.com/office/drawing/2014/main" id="{0E642913-02D6-4272-B427-D7959181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7100" y="25407979"/>
            <a:ext cx="10058400" cy="884448"/>
          </a:xfrm>
          <a:prstGeom prst="rect">
            <a:avLst/>
          </a:prstGeom>
          <a:solidFill>
            <a:srgbClr val="8C7BA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ACKNOWLEDGEMENTS</a:t>
            </a:r>
            <a:endParaRPr lang="en-US" sz="4800" b="1" dirty="0">
              <a:latin typeface="Figtree" pitchFamily="2" charset="0"/>
            </a:endParaRP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22045613" y="28692517"/>
            <a:ext cx="6988175" cy="3333750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722313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722313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722313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69028E"/>
              </a:solidFill>
            </a:endParaRP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33918525" y="29827579"/>
            <a:ext cx="69881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375" tIns="72187" rIns="144375" bIns="72187"/>
          <a:lstStyle>
            <a:lvl1pPr defTabSz="1443038">
              <a:spcBef>
                <a:spcPct val="20000"/>
              </a:spcBef>
              <a:buChar char="•"/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43038">
              <a:spcBef>
                <a:spcPct val="20000"/>
              </a:spcBef>
              <a:buChar char="–"/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43038">
              <a:spcBef>
                <a:spcPct val="20000"/>
              </a:spcBef>
              <a:buChar char="•"/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43038">
              <a:spcBef>
                <a:spcPct val="20000"/>
              </a:spcBef>
              <a:buChar char="–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43038">
              <a:spcBef>
                <a:spcPct val="20000"/>
              </a:spcBef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43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43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43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43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en-US" altLang="en-US" sz="2800" dirty="0">
                <a:latin typeface="Figtree" pitchFamily="2" charset="0"/>
              </a:rPr>
              <a:t>Your Name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en-US" altLang="en-US" sz="2800" dirty="0">
                <a:latin typeface="Figtree" pitchFamily="2" charset="0"/>
              </a:rPr>
              <a:t>Your Department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en-US" altLang="en-US" sz="2800" dirty="0">
                <a:latin typeface="Figtree" pitchFamily="2" charset="0"/>
              </a:rPr>
              <a:t>Organization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en-US" altLang="en-US" sz="2800" dirty="0">
                <a:latin typeface="Figtree" pitchFamily="2" charset="0"/>
              </a:rPr>
              <a:t>Greenville, North Carolina 27858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en-US" altLang="en-US" sz="2800" dirty="0">
                <a:latin typeface="Figtree" pitchFamily="2" charset="0"/>
              </a:rPr>
              <a:t>252.###.####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en-US" altLang="en-US" sz="2800" dirty="0">
                <a:latin typeface="Figtree" pitchFamily="2" charset="0"/>
              </a:rPr>
              <a:t>Your email address</a:t>
            </a:r>
          </a:p>
          <a:p>
            <a:pPr algn="r">
              <a:lnSpc>
                <a:spcPct val="70000"/>
              </a:lnSpc>
              <a:spcBef>
                <a:spcPct val="3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Figtree" pitchFamily="2" charset="0"/>
            </a:endParaRPr>
          </a:p>
          <a:p>
            <a:pPr algn="r">
              <a:spcBef>
                <a:spcPct val="50000"/>
              </a:spcBef>
              <a:buFontTx/>
              <a:buNone/>
            </a:pPr>
            <a:endParaRPr lang="en-US" altLang="en-US" sz="3800" dirty="0">
              <a:latin typeface="Figtree" pitchFamily="2" charset="0"/>
            </a:endParaRPr>
          </a:p>
        </p:txBody>
      </p:sp>
      <p:sp>
        <p:nvSpPr>
          <p:cNvPr id="26" name="Rectangle 62"/>
          <p:cNvSpPr>
            <a:spLocks noChangeArrowheads="1"/>
          </p:cNvSpPr>
          <p:nvPr/>
        </p:nvSpPr>
        <p:spPr bwMode="auto">
          <a:xfrm>
            <a:off x="1225550" y="6533296"/>
            <a:ext cx="9486900" cy="5758758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1984375" algn="l"/>
                <a:tab pos="4330700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1984375" algn="l"/>
                <a:tab pos="4330700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1984375" algn="l"/>
                <a:tab pos="4330700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1984375" algn="l"/>
                <a:tab pos="4330700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1984375" algn="l"/>
                <a:tab pos="4330700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84375" algn="l"/>
                <a:tab pos="4330700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84375" algn="l"/>
                <a:tab pos="4330700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84375" algn="l"/>
                <a:tab pos="4330700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84375" algn="l"/>
                <a:tab pos="4330700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000000"/>
              </a:solidFill>
            </a:endParaRPr>
          </a:p>
        </p:txBody>
      </p:sp>
      <p:sp>
        <p:nvSpPr>
          <p:cNvPr id="29" name="Text Box 64">
            <a:extLst>
              <a:ext uri="{FF2B5EF4-FFF2-40B4-BE49-F238E27FC236}">
                <a16:creationId xmlns:a16="http://schemas.microsoft.com/office/drawing/2014/main" id="{B214B140-70B3-4D7D-A250-2FEBCE6A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21258254"/>
            <a:ext cx="9201150" cy="884448"/>
          </a:xfrm>
          <a:prstGeom prst="rect">
            <a:avLst/>
          </a:prstGeom>
          <a:solidFill>
            <a:srgbClr val="8C7BA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PROJECT DESIGN/STRATEGY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Figtree" pitchFamily="2" charset="0"/>
            </a:endParaRPr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1282700" y="22756854"/>
            <a:ext cx="9275763" cy="9269413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2978150" algn="l"/>
                <a:tab pos="5954713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2978150" algn="l"/>
                <a:tab pos="5954713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2978150" algn="l"/>
                <a:tab pos="5954713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8150" algn="l"/>
                <a:tab pos="59547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69028E"/>
              </a:solidFill>
            </a:endParaRPr>
          </a:p>
        </p:txBody>
      </p:sp>
      <p:sp>
        <p:nvSpPr>
          <p:cNvPr id="33" name="Text Box 45">
            <a:extLst>
              <a:ext uri="{FF2B5EF4-FFF2-40B4-BE49-F238E27FC236}">
                <a16:creationId xmlns:a16="http://schemas.microsoft.com/office/drawing/2014/main" id="{05EA0831-48EA-4407-9E7B-23184044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9675" y="5370880"/>
            <a:ext cx="18056225" cy="884448"/>
          </a:xfrm>
          <a:prstGeom prst="rect">
            <a:avLst/>
          </a:prstGeom>
          <a:solidFill>
            <a:srgbClr val="8C7BAC"/>
          </a:solidFill>
          <a:ln w="9525">
            <a:noFill/>
            <a:miter lim="800000"/>
            <a:headEnd/>
            <a:tailEnd/>
          </a:ln>
          <a:effectLst/>
        </p:spPr>
        <p:txBody>
          <a:bodyPr lIns="144375" tIns="72187" rIns="144375" bIns="72187">
            <a:spAutoFit/>
          </a:bodyPr>
          <a:lstStyle/>
          <a:p>
            <a:pPr defTabSz="1443038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gtree" pitchFamily="2" charset="0"/>
              </a:rPr>
              <a:t>CHANGES MADE (PDSA CYCLES)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Figtree" pitchFamily="2" charset="0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12549981" y="6533296"/>
            <a:ext cx="18056225" cy="15945746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728663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728663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728663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866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 dirty="0">
              <a:solidFill>
                <a:srgbClr val="69028E"/>
              </a:solidFill>
            </a:endParaRPr>
          </a:p>
        </p:txBody>
      </p:sp>
      <p:sp>
        <p:nvSpPr>
          <p:cNvPr id="35" name="Rectangle 54"/>
          <p:cNvSpPr>
            <a:spLocks noChangeArrowheads="1"/>
          </p:cNvSpPr>
          <p:nvPr/>
        </p:nvSpPr>
        <p:spPr bwMode="auto">
          <a:xfrm>
            <a:off x="32677100" y="26507325"/>
            <a:ext cx="10058400" cy="2759074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722313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722313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722313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13482638" y="28722679"/>
            <a:ext cx="6989762" cy="3303588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4723" tIns="202364" rIns="404723" bIns="202364"/>
          <a:lstStyle>
            <a:lvl1pPr defTabSz="4044950">
              <a:spcBef>
                <a:spcPct val="20000"/>
              </a:spcBef>
              <a:buChar char="•"/>
              <a:tabLst>
                <a:tab pos="722313" algn="l"/>
              </a:tabLst>
              <a:defRPr sz="1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4950">
              <a:spcBef>
                <a:spcPct val="20000"/>
              </a:spcBef>
              <a:buChar char="–"/>
              <a:tabLst>
                <a:tab pos="722313" algn="l"/>
              </a:tabLst>
              <a:defRPr sz="15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4950">
              <a:spcBef>
                <a:spcPct val="20000"/>
              </a:spcBef>
              <a:buChar char="•"/>
              <a:tabLst>
                <a:tab pos="722313" algn="l"/>
              </a:tabLst>
              <a:defRPr sz="1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4950">
              <a:spcBef>
                <a:spcPct val="20000"/>
              </a:spcBef>
              <a:buChar char="–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4950">
              <a:spcBef>
                <a:spcPct val="20000"/>
              </a:spcBef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4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2313" algn="l"/>
              </a:tabLst>
              <a:defRPr sz="1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endParaRPr lang="en-US" altLang="en-US" sz="10300">
              <a:solidFill>
                <a:srgbClr val="69028E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716B873-4C90-482B-930F-BD174755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" y="-35495"/>
            <a:ext cx="43891200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710F3D-6640-49E1-AA6B-E24F9A0A0AF3}"/>
              </a:ext>
            </a:extLst>
          </p:cNvPr>
          <p:cNvSpPr txBox="1"/>
          <p:nvPr/>
        </p:nvSpPr>
        <p:spPr>
          <a:xfrm>
            <a:off x="4842161" y="396654"/>
            <a:ext cx="342068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b="1" dirty="0">
                <a:solidFill>
                  <a:schemeClr val="bg1"/>
                </a:solidFill>
                <a:latin typeface="Figtree" pitchFamily="2" charset="0"/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907A0-CB2A-4519-A817-E48032E5B094}"/>
              </a:ext>
            </a:extLst>
          </p:cNvPr>
          <p:cNvSpPr txBox="1"/>
          <p:nvPr/>
        </p:nvSpPr>
        <p:spPr>
          <a:xfrm>
            <a:off x="14289376" y="1674375"/>
            <a:ext cx="281603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600" dirty="0">
                <a:solidFill>
                  <a:schemeClr val="bg1"/>
                </a:solidFill>
                <a:latin typeface="Figtree Medium" pitchFamily="2" charset="0"/>
              </a:rPr>
              <a:t>Name</a:t>
            </a:r>
          </a:p>
          <a:p>
            <a:pPr algn="r"/>
            <a:r>
              <a:rPr lang="en-US" sz="5800" dirty="0">
                <a:solidFill>
                  <a:schemeClr val="bg1"/>
                </a:solidFill>
                <a:latin typeface="Figtree" pitchFamily="2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382375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OM-Vidant poster headers" id="{B7CCF577-1A45-9E46-8C71-F3369EA16C87}" vid="{EF33C5C0-584B-7F4A-A72E-4894649498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BSOM-Vidant poster headers</Template>
  <TotalTime>114</TotalTime>
  <Words>39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Figtree</vt:lpstr>
      <vt:lpstr>Figtree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Garris, Jenna</dc:creator>
  <cp:lastModifiedBy>Litwin, Michael</cp:lastModifiedBy>
  <cp:revision>14</cp:revision>
  <dcterms:created xsi:type="dcterms:W3CDTF">2018-10-31T17:21:17Z</dcterms:created>
  <dcterms:modified xsi:type="dcterms:W3CDTF">2022-11-22T18:01:52Z</dcterms:modified>
</cp:coreProperties>
</file>